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0" roundtripDataSignature="AMtx7mg8hgrxYCmdg/PDgyTAihoMz3Q5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sr-Cyrl-R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/>
          <p:nvPr>
            <p:ph type="ctrTitle"/>
          </p:nvPr>
        </p:nvSpPr>
        <p:spPr>
          <a:xfrm>
            <a:off x="685800" y="1905000"/>
            <a:ext cx="7543800" cy="25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ambria"/>
              <a:buNone/>
              <a:defRPr sz="6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" type="subTitle"/>
          </p:nvPr>
        </p:nvSpPr>
        <p:spPr>
          <a:xfrm>
            <a:off x="685800" y="4572000"/>
            <a:ext cx="646176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16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1866900" y="190500"/>
            <a:ext cx="4800600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6"/>
          <p:cNvSpPr txBox="1"/>
          <p:nvPr>
            <p:ph type="title"/>
          </p:nvPr>
        </p:nvSpPr>
        <p:spPr>
          <a:xfrm rot="5400000">
            <a:off x="4579938" y="2324101"/>
            <a:ext cx="585152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>
            <p:ph type="title"/>
          </p:nvPr>
        </p:nvSpPr>
        <p:spPr>
          <a:xfrm>
            <a:off x="722313" y="5486400"/>
            <a:ext cx="7659687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  <a:defRPr b="0" sz="36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" type="body"/>
          </p:nvPr>
        </p:nvSpPr>
        <p:spPr>
          <a:xfrm>
            <a:off x="722313" y="3852863"/>
            <a:ext cx="6135687" cy="1633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19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0"/>
          <p:cNvSpPr txBox="1"/>
          <p:nvPr>
            <p:ph idx="1" type="body"/>
          </p:nvPr>
        </p:nvSpPr>
        <p:spPr>
          <a:xfrm>
            <a:off x="4572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2" name="Google Shape;42;p20"/>
          <p:cNvSpPr txBox="1"/>
          <p:nvPr>
            <p:ph idx="2" type="body"/>
          </p:nvPr>
        </p:nvSpPr>
        <p:spPr>
          <a:xfrm>
            <a:off x="44196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3" name="Google Shape;43;p20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" type="body"/>
          </p:nvPr>
        </p:nvSpPr>
        <p:spPr>
          <a:xfrm>
            <a:off x="4572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21"/>
          <p:cNvSpPr txBox="1"/>
          <p:nvPr>
            <p:ph idx="2" type="body"/>
          </p:nvPr>
        </p:nvSpPr>
        <p:spPr>
          <a:xfrm>
            <a:off x="4572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21"/>
          <p:cNvSpPr txBox="1"/>
          <p:nvPr>
            <p:ph idx="3" type="body"/>
          </p:nvPr>
        </p:nvSpPr>
        <p:spPr>
          <a:xfrm>
            <a:off x="44196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21"/>
          <p:cNvSpPr txBox="1"/>
          <p:nvPr>
            <p:ph idx="4" type="body"/>
          </p:nvPr>
        </p:nvSpPr>
        <p:spPr>
          <a:xfrm>
            <a:off x="44196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21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3"/>
          <p:cNvSpPr txBox="1"/>
          <p:nvPr>
            <p:ph type="title"/>
          </p:nvPr>
        </p:nvSpPr>
        <p:spPr>
          <a:xfrm>
            <a:off x="304801" y="5495544"/>
            <a:ext cx="7772400" cy="594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" type="body"/>
          </p:nvPr>
        </p:nvSpPr>
        <p:spPr>
          <a:xfrm>
            <a:off x="304799" y="6096000"/>
            <a:ext cx="7772401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3" name="Google Shape;63;p23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  <p:sp>
        <p:nvSpPr>
          <p:cNvPr id="66" name="Google Shape;66;p23"/>
          <p:cNvSpPr txBox="1"/>
          <p:nvPr>
            <p:ph idx="2" type="body"/>
          </p:nvPr>
        </p:nvSpPr>
        <p:spPr>
          <a:xfrm>
            <a:off x="304800" y="381000"/>
            <a:ext cx="7772400" cy="4942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4"/>
          <p:cNvSpPr txBox="1"/>
          <p:nvPr>
            <p:ph type="title"/>
          </p:nvPr>
        </p:nvSpPr>
        <p:spPr>
          <a:xfrm>
            <a:off x="301752" y="5495278"/>
            <a:ext cx="7772400" cy="5946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4"/>
          <p:cNvSpPr/>
          <p:nvPr>
            <p:ph idx="2" type="pic"/>
          </p:nvPr>
        </p:nvSpPr>
        <p:spPr>
          <a:xfrm>
            <a:off x="0" y="0"/>
            <a:ext cx="8458200" cy="54864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24"/>
          <p:cNvSpPr txBox="1"/>
          <p:nvPr>
            <p:ph idx="1" type="body"/>
          </p:nvPr>
        </p:nvSpPr>
        <p:spPr>
          <a:xfrm>
            <a:off x="301752" y="6096000"/>
            <a:ext cx="7772400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  <p:sp>
        <p:nvSpPr>
          <p:cNvPr id="73" name="Google Shape;73;p24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5000">
              <a:schemeClr val="lt1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 b="0" i="0" sz="4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5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5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5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Cyrl-RS"/>
              <a:t>‹#›</a:t>
            </a:fld>
            <a:endParaRPr/>
          </a:p>
        </p:txBody>
      </p:sp>
      <p:sp>
        <p:nvSpPr>
          <p:cNvPr id="15" name="Google Shape;15;p1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ctrTitle"/>
          </p:nvPr>
        </p:nvSpPr>
        <p:spPr>
          <a:xfrm>
            <a:off x="526325" y="977075"/>
            <a:ext cx="7543800" cy="2594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</a:pPr>
            <a:r>
              <a:rPr lang="sr-Cyrl-RS" sz="3600"/>
              <a:t>Communication skills related to infectious and dermatovenerological diseases</a:t>
            </a:r>
            <a:endParaRPr sz="3600"/>
          </a:p>
        </p:txBody>
      </p:sp>
      <p:sp>
        <p:nvSpPr>
          <p:cNvPr id="91" name="Google Shape;91;p1"/>
          <p:cNvSpPr txBox="1"/>
          <p:nvPr>
            <p:ph idx="1" type="subTitle"/>
          </p:nvPr>
        </p:nvSpPr>
        <p:spPr>
          <a:xfrm>
            <a:off x="2267744" y="4419600"/>
            <a:ext cx="4680520" cy="953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rPr lang="sr-Cyrl-RS"/>
              <a:t>Prof Ana Ravić Nikolić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</a:pPr>
            <a:r>
              <a:rPr lang="sr-Cyrl-RS"/>
              <a:t>COVID-19 stigma</a:t>
            </a:r>
            <a:endParaRPr/>
          </a:p>
        </p:txBody>
      </p:sp>
      <p:sp>
        <p:nvSpPr>
          <p:cNvPr id="147" name="Google Shape;147;p10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43522" lvl="0" marL="342900" rtl="0" algn="l">
              <a:spcBef>
                <a:spcPts val="440"/>
              </a:spcBef>
              <a:spcAft>
                <a:spcPts val="0"/>
              </a:spcAft>
              <a:buSzPct val="100000"/>
              <a:buChar char="•"/>
            </a:pPr>
            <a:r>
              <a:rPr lang="sr-Cyrl-RS"/>
              <a:t>Because it is a new disease with a lot of unknowns</a:t>
            </a:r>
            <a:endParaRPr/>
          </a:p>
          <a:p>
            <a:pPr indent="-243522" lvl="0" marL="342900" rtl="0" algn="l">
              <a:spcBef>
                <a:spcPts val="440"/>
              </a:spcBef>
              <a:spcAft>
                <a:spcPts val="0"/>
              </a:spcAft>
              <a:buSzPct val="100000"/>
              <a:buChar char="•"/>
            </a:pPr>
            <a:r>
              <a:rPr lang="sr-Cyrl-RS"/>
              <a:t>Anxiety, fear and confusion are present in the general population</a:t>
            </a:r>
            <a:endParaRPr/>
          </a:p>
          <a:p>
            <a:pPr indent="-243522" lvl="0" marL="342900" rtl="0" algn="l">
              <a:spcBef>
                <a:spcPts val="440"/>
              </a:spcBef>
              <a:spcAft>
                <a:spcPts val="0"/>
              </a:spcAft>
              <a:buSzPct val="100000"/>
              <a:buChar char="•"/>
            </a:pPr>
            <a:r>
              <a:rPr lang="sr-Cyrl-RS"/>
              <a:t>These factors contribute to the formation of harmful stereotypes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43522" lvl="0" marL="342900" rtl="0" algn="l">
              <a:spcBef>
                <a:spcPts val="440"/>
              </a:spcBef>
              <a:spcAft>
                <a:spcPts val="0"/>
              </a:spcAft>
              <a:buSzPct val="100000"/>
              <a:buChar char="•"/>
            </a:pPr>
            <a:r>
              <a:rPr lang="sr-Cyrl-RS"/>
              <a:t>Individuals hide their illness to avoid discrimination</a:t>
            </a:r>
            <a:endParaRPr/>
          </a:p>
          <a:p>
            <a:pPr indent="-243522" lvl="0" marL="342900" rtl="0" algn="l">
              <a:spcBef>
                <a:spcPts val="440"/>
              </a:spcBef>
              <a:spcAft>
                <a:spcPts val="0"/>
              </a:spcAft>
              <a:buSzPct val="100000"/>
              <a:buChar char="•"/>
            </a:pPr>
            <a:r>
              <a:rPr lang="sr-Cyrl-RS"/>
              <a:t>They do not show up in time to receive appropriate treatment</a:t>
            </a:r>
            <a:endParaRPr/>
          </a:p>
          <a:p>
            <a:pPr indent="-243522" lvl="0" marL="342900" rtl="0" algn="l">
              <a:spcBef>
                <a:spcPts val="440"/>
              </a:spcBef>
              <a:spcAft>
                <a:spcPts val="0"/>
              </a:spcAft>
              <a:buSzPct val="100000"/>
              <a:buChar char="•"/>
            </a:pPr>
            <a:r>
              <a:rPr lang="sr-Cyrl-RS"/>
              <a:t>This leads more easily to the development of complications and a more severe course of the disease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48" name="Google Shape;148;p10"/>
          <p:cNvSpPr/>
          <p:nvPr/>
        </p:nvSpPr>
        <p:spPr>
          <a:xfrm>
            <a:off x="539552" y="1700808"/>
            <a:ext cx="4104456" cy="57606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is there a stigma against COVID-19?</a:t>
            </a:r>
            <a:r>
              <a:rPr b="0" i="0" lang="sr-Cyrl-R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0"/>
          <p:cNvSpPr/>
          <p:nvPr/>
        </p:nvSpPr>
        <p:spPr>
          <a:xfrm>
            <a:off x="822452" y="3784488"/>
            <a:ext cx="4176600" cy="432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98483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does stigma do to an individual?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ronavirus" id="150" name="Google Shape;15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8064" y="476672"/>
            <a:ext cx="2663607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</a:pPr>
            <a:r>
              <a:rPr lang="sr-Cyrl-RS"/>
              <a:t>COVID-19</a:t>
            </a:r>
            <a:endParaRPr/>
          </a:p>
        </p:txBody>
      </p:sp>
      <p:sp>
        <p:nvSpPr>
          <p:cNvPr id="156" name="Google Shape;156;p11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Avoiding self-isolation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Failure to report cases (further departure to work, school, university...)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More people are exposed to the virus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Further spread of the epidemic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57" name="Google Shape;157;p11"/>
          <p:cNvSpPr/>
          <p:nvPr/>
        </p:nvSpPr>
        <p:spPr>
          <a:xfrm flipH="1">
            <a:off x="625739" y="1704797"/>
            <a:ext cx="4600877" cy="74568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98483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does stigma do to society as a whole?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Fight COVID-19 Stigma and Discrimination Against Migrants - YouTube" id="158" name="Google Shape;15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21723" y="0"/>
            <a:ext cx="3822277" cy="21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mbria"/>
              <a:buNone/>
            </a:pPr>
            <a:r>
              <a:rPr lang="sr-Cyrl-RS" sz="3200"/>
              <a:t>COVID-19: how to correct covid myths, rumors and stereotypes</a:t>
            </a:r>
            <a:endParaRPr sz="3200"/>
          </a:p>
        </p:txBody>
      </p:sp>
      <p:sp>
        <p:nvSpPr>
          <p:cNvPr id="164" name="Google Shape;164;p12"/>
          <p:cNvSpPr txBox="1"/>
          <p:nvPr>
            <p:ph idx="1" type="body"/>
          </p:nvPr>
        </p:nvSpPr>
        <p:spPr>
          <a:xfrm>
            <a:off x="467544" y="16288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Not every cough and sneeze is Covid!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Fight the fear of a new disease with scientifically confirmed facts, not by discriminating against the sick!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Don't blame the patient because he got sick!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pic>
        <p:nvPicPr>
          <p:cNvPr descr="Why Does It Feel So Amazing To Sneeze? » Science ABC | Muhabarishaji News" id="165" name="Google Shape;16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568" y="3429000"/>
            <a:ext cx="2592288" cy="2448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3"/>
          <p:cNvSpPr txBox="1"/>
          <p:nvPr>
            <p:ph idx="4294967295" type="title"/>
          </p:nvPr>
        </p:nvSpPr>
        <p:spPr>
          <a:xfrm>
            <a:off x="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</a:pPr>
            <a:r>
              <a:rPr lang="sr-Cyrl-RS"/>
              <a:t>COVID-19</a:t>
            </a:r>
            <a:endParaRPr/>
          </a:p>
        </p:txBody>
      </p:sp>
      <p:sp>
        <p:nvSpPr>
          <p:cNvPr id="171" name="Google Shape;171;p13"/>
          <p:cNvSpPr/>
          <p:nvPr/>
        </p:nvSpPr>
        <p:spPr>
          <a:xfrm>
            <a:off x="539552" y="1628800"/>
            <a:ext cx="7272808" cy="2880319"/>
          </a:xfrm>
          <a:prstGeom prst="ellipse">
            <a:avLst/>
          </a:prstGeom>
          <a:solidFill>
            <a:srgbClr val="E7CBB8"/>
          </a:solidFill>
          <a:ln cap="flat" cmpd="sng" w="12700">
            <a:solidFill>
              <a:srgbClr val="CF8C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VIRUSES DO NOT DISCRIMINATE, NOR SHOULD WE!</a:t>
            </a:r>
            <a:endParaRPr sz="3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COVID-19 &amp; stigma: How to prevent and address social stigma in your  community | UNICEF Sudan" id="172" name="Google Shape;172;p13"/>
          <p:cNvSpPr/>
          <p:nvPr/>
        </p:nvSpPr>
        <p:spPr>
          <a:xfrm>
            <a:off x="155575" y="-838200"/>
            <a:ext cx="261937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3"/>
          <p:cNvSpPr/>
          <p:nvPr/>
        </p:nvSpPr>
        <p:spPr>
          <a:xfrm>
            <a:off x="971600" y="4869160"/>
            <a:ext cx="7128792" cy="1584176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98483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sr-Cyrl-R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Anyone can get infected with covid, regardless of race, gender, age, education and other qualifications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</a:pPr>
            <a:r>
              <a:rPr lang="sr-Cyrl-RS"/>
              <a:t>COVID-19 </a:t>
            </a:r>
            <a:endParaRPr/>
          </a:p>
        </p:txBody>
      </p:sp>
      <p:sp>
        <p:nvSpPr>
          <p:cNvPr id="179" name="Google Shape;179;p14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pic>
        <p:nvPicPr>
          <p:cNvPr descr="What you need to know about COVID-19 - EuroPass" id="180" name="Google Shape;18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1628800"/>
            <a:ext cx="7704856" cy="4824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</a:pPr>
            <a:r>
              <a:rPr lang="sr-Cyrl-RS" sz="3100"/>
              <a:t>Communication skills related to infectious and dermatovenerological diseases</a:t>
            </a:r>
            <a:endParaRPr sz="1900"/>
          </a:p>
        </p:txBody>
      </p:sp>
      <p:sp>
        <p:nvSpPr>
          <p:cNvPr id="97" name="Google Shape;97;p2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Attitude towards the HIV positive patient</a:t>
            </a:r>
            <a:endParaRPr>
              <a:solidFill>
                <a:srgbClr val="FF0000"/>
              </a:solidFill>
            </a:endParaRPr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Attitude towards a patient with a venereal disease</a:t>
            </a:r>
            <a:endParaRPr>
              <a:solidFill>
                <a:srgbClr val="FF0000"/>
              </a:solidFill>
            </a:endParaRPr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Attitude towards a patient with a skin disease</a:t>
            </a:r>
            <a:endParaRPr>
              <a:solidFill>
                <a:srgbClr val="FF0000"/>
              </a:solidFill>
            </a:endParaRPr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Attitude towards a COVID positive patient</a:t>
            </a:r>
            <a:endParaRPr>
              <a:solidFill>
                <a:srgbClr val="FF0000"/>
              </a:solidFill>
            </a:endParaRPr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mbria"/>
              <a:buNone/>
            </a:pPr>
            <a:r>
              <a:rPr lang="sr-Cyrl-RS" sz="4000"/>
              <a:t>The most sensitive communication in clinical practice</a:t>
            </a:r>
            <a:endParaRPr sz="4000"/>
          </a:p>
        </p:txBody>
      </p:sp>
      <p:sp>
        <p:nvSpPr>
          <p:cNvPr id="104" name="Google Shape;104;p3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54000" lvl="0" marL="3429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Char char="•"/>
            </a:pPr>
            <a:r>
              <a:rPr lang="sr-Cyrl-RS" sz="3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D</a:t>
            </a:r>
            <a:r>
              <a:rPr lang="sr-Cyrl-RS" sz="310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ermatovenerological diseases</a:t>
            </a:r>
            <a:endParaRPr>
              <a:solidFill>
                <a:srgbClr val="FF0000"/>
              </a:solidFill>
            </a:endParaRPr>
          </a:p>
          <a:p>
            <a:pPr indent="0" lvl="0" marL="1143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r-Cyrl-RS"/>
              <a:t>- All sexually transmitted diseases (abbreviated as STD)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r-Cyrl-RS"/>
              <a:t>- Paraneoplastic dermatoses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r-Cyrl-RS"/>
              <a:t>- Systemic connective tissue diseases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r-Cyrl-RS"/>
              <a:t>- Chronic skin diseases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032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Diseases of infectious etiology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r-Cyrl-RS"/>
              <a:t>- AIDS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r-Cyrl-RS"/>
              <a:t>-Hepatitis B and C</a:t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05" name="Google Shape;105;p3"/>
          <p:cNvSpPr txBox="1"/>
          <p:nvPr>
            <p:ph idx="4294967295" type="body"/>
          </p:nvPr>
        </p:nvSpPr>
        <p:spPr>
          <a:xfrm>
            <a:off x="4355475" y="1536700"/>
            <a:ext cx="3657600" cy="45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sr-Cyrl-RS"/>
              <a:t>-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500034" y="214290"/>
            <a:ext cx="8301038" cy="15001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mbria"/>
              <a:buNone/>
            </a:pPr>
            <a:r>
              <a:rPr lang="sr-Cyrl-RS" sz="3700"/>
              <a:t>Communication with AIDS patients</a:t>
            </a:r>
            <a:endParaRPr sz="3700"/>
          </a:p>
        </p:txBody>
      </p:sp>
      <p:sp>
        <p:nvSpPr>
          <p:cNvPr id="111" name="Google Shape;111;p4"/>
          <p:cNvSpPr txBox="1"/>
          <p:nvPr>
            <p:ph idx="1" type="body"/>
          </p:nvPr>
        </p:nvSpPr>
        <p:spPr>
          <a:xfrm>
            <a:off x="457200" y="1652736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Attitude towards the HIV positive patient</a:t>
            </a:r>
            <a:endParaRPr>
              <a:solidFill>
                <a:srgbClr val="FF0000"/>
              </a:solidFill>
            </a:endParaRPr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The doctor's relationship is based on the principle of well-being and avoiding harm to the patient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Protection of privacy and confidentiality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Mandatory provision of the best health care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Avoid prejudices related to HIV positive patients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40"/>
              <a:buFont typeface="Cambria"/>
              <a:buNone/>
            </a:pPr>
            <a:r>
              <a:rPr lang="sr-Cyrl-RS" sz="3940"/>
              <a:t>Communication with AIDS patients</a:t>
            </a:r>
            <a:endParaRPr sz="3940"/>
          </a:p>
        </p:txBody>
      </p:sp>
      <p:sp>
        <p:nvSpPr>
          <p:cNvPr id="117" name="Google Shape;117;p5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>
                <a:solidFill>
                  <a:srgbClr val="FF0000"/>
                </a:solidFill>
              </a:rPr>
              <a:t>Attitude towards the HIV positive patient</a:t>
            </a:r>
            <a:endParaRPr>
              <a:solidFill>
                <a:srgbClr val="FF0000"/>
              </a:solidFill>
            </a:endParaRPr>
          </a:p>
          <a:p>
            <a:pPr indent="0" lvl="0" marL="1143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Do not challenge any patient's treatment due to the nature of his illness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Illness must not be a reason for denying assistance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The patient makes the decision about his treatment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Properly inform the patient about the nature of his illness, the consequences of treatment and non-treatment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40"/>
              <a:buFont typeface="Cambria"/>
              <a:buNone/>
            </a:pPr>
            <a:r>
              <a:rPr lang="sr-Cyrl-RS" sz="3940"/>
              <a:t>Communication with patients suffering from infectious diseases</a:t>
            </a:r>
            <a:endParaRPr sz="3940"/>
          </a:p>
        </p:txBody>
      </p:sp>
      <p:sp>
        <p:nvSpPr>
          <p:cNvPr id="123" name="Google Shape;123;p6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Patient information should only be released with the patient's permission.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EXCEPTION: if the health of the surrounding people is at risk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Hope must always exist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</a:pPr>
            <a:r>
              <a:rPr lang="sr-Cyrl-RS" sz="4400"/>
              <a:t>Psychological reaction to illness</a:t>
            </a:r>
            <a:endParaRPr sz="4400"/>
          </a:p>
        </p:txBody>
      </p:sp>
      <p:sp>
        <p:nvSpPr>
          <p:cNvPr id="129" name="Google Shape;129;p7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Shock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Disbelief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Fear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Uncertainty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Feeling guilty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Remorse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</a:pPr>
            <a:r>
              <a:rPr lang="sr-Cyrl-RS" sz="4400"/>
              <a:t>Psychological reaction to illness</a:t>
            </a:r>
            <a:endParaRPr sz="4400"/>
          </a:p>
        </p:txBody>
      </p:sp>
      <p:sp>
        <p:nvSpPr>
          <p:cNvPr id="135" name="Google Shape;135;p8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3429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Resentment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Withdrawing into oneself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Isolation from the outside world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Anger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Hate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sr-Cyrl-RS"/>
              <a:t>"The desire to punish others"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"/>
          <p:cNvSpPr txBox="1"/>
          <p:nvPr>
            <p:ph type="title"/>
          </p:nvPr>
        </p:nvSpPr>
        <p:spPr>
          <a:xfrm>
            <a:off x="500034" y="214290"/>
            <a:ext cx="8186766" cy="12033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mbria"/>
              <a:buNone/>
            </a:pPr>
            <a:br>
              <a:rPr lang="sr-Cyrl-RS"/>
            </a:br>
            <a:r>
              <a:rPr lang="sr-Cyrl-RS"/>
              <a:t>Communication related to the prevention of infectious diseases</a:t>
            </a:r>
            <a:br>
              <a:rPr lang="sr-Cyrl-RS"/>
            </a:br>
            <a:endParaRPr/>
          </a:p>
        </p:txBody>
      </p:sp>
      <p:sp>
        <p:nvSpPr>
          <p:cNvPr id="141" name="Google Shape;141;p9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Font typeface="Calibri"/>
              <a:buChar char="-"/>
            </a:pPr>
            <a:r>
              <a:rPr lang="sr-Cyrl-RS"/>
              <a:t>The only way to treat AIDS and other STDs is through successful prevention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Font typeface="Calibri"/>
              <a:buChar char="-"/>
            </a:pPr>
            <a:r>
              <a:rPr lang="sr-Cyrl-RS"/>
              <a:t>Health education: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Font typeface="Calibri"/>
              <a:buChar char="-"/>
            </a:pPr>
            <a:r>
              <a:rPr lang="sr-Cyrl-RS"/>
              <a:t>Information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Font typeface="Calibri"/>
              <a:buChar char="-"/>
            </a:pPr>
            <a:r>
              <a:rPr lang="sr-Cyrl-RS"/>
              <a:t>Education</a:t>
            </a:r>
            <a:endParaRPr/>
          </a:p>
          <a:p>
            <a:pPr indent="-254000" lvl="0" marL="342900" rtl="0" algn="l">
              <a:spcBef>
                <a:spcPts val="440"/>
              </a:spcBef>
              <a:spcAft>
                <a:spcPts val="0"/>
              </a:spcAft>
              <a:buSzPts val="2200"/>
              <a:buFont typeface="Calibri"/>
              <a:buChar char="-"/>
            </a:pPr>
            <a:r>
              <a:rPr lang="sr-Cyrl-RS"/>
              <a:t>Testing</a:t>
            </a:r>
            <a:endParaRPr/>
          </a:p>
          <a:p>
            <a:pPr indent="0" lvl="0" marL="342900" rtl="0" algn="l">
              <a:spcBef>
                <a:spcPts val="4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Civic">
      <a:dk1>
        <a:srgbClr val="000000"/>
      </a:dk1>
      <a:lt1>
        <a:srgbClr val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2013-02-04T15:29:33Z</dcterms:created>
  <dc:creator>Win7</dc:creator>
</cp:coreProperties>
</file>